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9" roundtripDataSignature="AMtx7mgAhBuvS1r2RkAvwFOHmULCjFCR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pt-BR"/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0" lang="pt-BR"/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0" lang="pt-BR"/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953" y="-18429"/>
            <a:ext cx="10148047" cy="6900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757757" y="4312105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INTRODUÇÃO A ATIVIDADES DE REPRESENTAÇÃO</a:t>
            </a:r>
            <a:endParaRPr b="1" i="0" sz="7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11"/>
          <p:cNvSpPr txBox="1"/>
          <p:nvPr/>
        </p:nvSpPr>
        <p:spPr>
          <a:xfrm>
            <a:off x="911751" y="765998"/>
            <a:ext cx="9841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11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11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11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11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11"/>
          <p:cNvSpPr txBox="1"/>
          <p:nvPr/>
        </p:nvSpPr>
        <p:spPr>
          <a:xfrm>
            <a:off x="1415389" y="2820313"/>
            <a:ext cx="9091246" cy="23433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ABERTURA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CONTEÚDO: INTRODUÇÃO E DIRETRIZES DE </a:t>
            </a:r>
            <a:b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            ATIVIDADES DE REPRESENTAÇÃO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PRÁTICA: ATIVIDADE DE REPRESENTAÇÃO EM AQUÁRIO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PRÁTICA: ATIVIDADES DE REPRESENTAÇÃO EM PEQUENOS GRUPOS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11"/>
          <p:cNvCxnSpPr/>
          <p:nvPr/>
        </p:nvCxnSpPr>
        <p:spPr>
          <a:xfrm>
            <a:off x="1286635" y="3272896"/>
            <a:ext cx="58245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g5db60291ac_0_11"/>
          <p:cNvCxnSpPr/>
          <p:nvPr/>
        </p:nvCxnSpPr>
        <p:spPr>
          <a:xfrm>
            <a:off x="1286635" y="4864549"/>
            <a:ext cx="58245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g5db60291ac_0_11"/>
          <p:cNvCxnSpPr/>
          <p:nvPr/>
        </p:nvCxnSpPr>
        <p:spPr>
          <a:xfrm>
            <a:off x="1286635" y="4034897"/>
            <a:ext cx="58245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g5db60291ac_0_11"/>
          <p:cNvCxnSpPr/>
          <p:nvPr/>
        </p:nvCxnSpPr>
        <p:spPr>
          <a:xfrm>
            <a:off x="1286635" y="4443200"/>
            <a:ext cx="58245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5558589" y="1115562"/>
            <a:ext cx="5837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OBJETIVOS DE APRENDIZAGEM</a:t>
            </a:r>
            <a:endParaRPr b="1" i="0" sz="16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3017806" y="2626122"/>
            <a:ext cx="7483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4"/>
          <p:cNvCxnSpPr/>
          <p:nvPr/>
        </p:nvCxnSpPr>
        <p:spPr>
          <a:xfrm>
            <a:off x="3017806" y="3931627"/>
            <a:ext cx="7483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4"/>
          <p:cNvSpPr txBox="1"/>
          <p:nvPr/>
        </p:nvSpPr>
        <p:spPr>
          <a:xfrm>
            <a:off x="3328330" y="2661981"/>
            <a:ext cx="8213253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DEFINIR "ATIVIDADE DE REPRESENTAÇÃO."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EXPLICAR POR QUE USAMOS ATIVIDADES DE REPRESENTAÇÃO NA GENERATION.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DEMONSTRAR DIRETRIZES PARA REALIZAR UMA ATIVIDADE DE REPRESENTAÇÃO.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USAR FRASES DE INICIAÇÃO PARA DAR À TURMA FEEDBACK CONSTRUTIVO SOBRE SUA ATIVIDADE DE REPRESENTAÇÃO.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 rot="-5400000">
            <a:off x="10281366" y="4947451"/>
            <a:ext cx="1901700" cy="1919400"/>
          </a:xfrm>
          <a:prstGeom prst="rtTriangle">
            <a:avLst/>
          </a:prstGeom>
          <a:solidFill>
            <a:srgbClr val="F9E0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5" y="0"/>
            <a:ext cx="4546535" cy="6858084"/>
            <a:chOff x="55" y="0"/>
            <a:chExt cx="4546535" cy="6858084"/>
          </a:xfrm>
        </p:grpSpPr>
        <p:sp>
          <p:nvSpPr>
            <p:cNvPr id="124" name="Google Shape;124;p4"/>
            <p:cNvSpPr/>
            <p:nvPr/>
          </p:nvSpPr>
          <p:spPr>
            <a:xfrm>
              <a:off x="90" y="2902584"/>
              <a:ext cx="4546500" cy="3955500"/>
            </a:xfrm>
            <a:prstGeom prst="rtTriangle">
              <a:avLst/>
            </a:prstGeom>
            <a:solidFill>
              <a:srgbClr val="FDF6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" name="Google Shape;125;p4"/>
            <p:cNvGrpSpPr/>
            <p:nvPr/>
          </p:nvGrpSpPr>
          <p:grpSpPr>
            <a:xfrm>
              <a:off x="55" y="0"/>
              <a:ext cx="3382062" cy="4546500"/>
              <a:chOff x="55" y="0"/>
              <a:chExt cx="3382062" cy="4546500"/>
            </a:xfrm>
          </p:grpSpPr>
          <p:sp>
            <p:nvSpPr>
              <p:cNvPr id="126" name="Google Shape;126;p4"/>
              <p:cNvSpPr/>
              <p:nvPr/>
            </p:nvSpPr>
            <p:spPr>
              <a:xfrm rot="5400000">
                <a:off x="-582083" y="582300"/>
                <a:ext cx="4546500" cy="3381900"/>
              </a:xfrm>
              <a:prstGeom prst="rtTriangle">
                <a:avLst/>
              </a:prstGeom>
              <a:solidFill>
                <a:srgbClr val="FBED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5400000">
                <a:off x="-519845" y="3182525"/>
                <a:ext cx="1784100" cy="744300"/>
              </a:xfrm>
              <a:prstGeom prst="triangle">
                <a:avLst>
                  <a:gd fmla="val 50000" name="adj"/>
                </a:avLst>
              </a:prstGeom>
              <a:solidFill>
                <a:srgbClr val="FAE6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8" name="Google Shape;128;p4"/>
              <p:cNvPicPr preferRelativeResize="0"/>
              <p:nvPr/>
            </p:nvPicPr>
            <p:blipFill rotWithShape="1">
              <a:blip r:embed="rId3">
                <a:alphaModFix/>
              </a:blip>
              <a:srcRect b="81599" l="2600" r="79791" t="6415"/>
              <a:stretch/>
            </p:blipFill>
            <p:spPr>
              <a:xfrm>
                <a:off x="372222" y="491185"/>
                <a:ext cx="1692012" cy="7201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29" name="Google Shape;129;p4"/>
          <p:cNvCxnSpPr/>
          <p:nvPr/>
        </p:nvCxnSpPr>
        <p:spPr>
          <a:xfrm>
            <a:off x="3017806" y="3169629"/>
            <a:ext cx="7483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4"/>
          <p:cNvCxnSpPr/>
          <p:nvPr/>
        </p:nvCxnSpPr>
        <p:spPr>
          <a:xfrm>
            <a:off x="3020229" y="4564429"/>
            <a:ext cx="7483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homem, parede, interior&#10;&#10;Descrição gerada automaticamente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2236" y="0"/>
            <a:ext cx="12189558" cy="687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39" name="Google Shape;139;p2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2"/>
          <p:cNvSpPr/>
          <p:nvPr/>
        </p:nvSpPr>
        <p:spPr>
          <a:xfrm>
            <a:off x="2844086" y="4642690"/>
            <a:ext cx="8545864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CONTEÚDO: Introdução e Diretrizes para Atividades de Representação</a:t>
            </a:r>
            <a:endParaRPr b="1" i="0" sz="1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857" y="6088925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homem, parede, interior&#10;&#10;Descrição gerada automaticamente"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2236" y="0"/>
            <a:ext cx="12189558" cy="68749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 flipH="1">
            <a:off x="-2034073" y="-9907"/>
            <a:ext cx="8948108" cy="6867907"/>
          </a:xfrm>
          <a:prstGeom prst="parallelogram">
            <a:avLst>
              <a:gd fmla="val 25351" name="adj"/>
            </a:avLst>
          </a:prstGeom>
          <a:solidFill>
            <a:srgbClr val="F7C3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7084647" y="5084878"/>
            <a:ext cx="4707635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ATIVIDADE DE REPRESENTAÇÃO</a:t>
            </a:r>
            <a:endParaRPr b="1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 flipH="1">
            <a:off x="850763" y="990631"/>
            <a:ext cx="4379588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Atividades de representação são </a:t>
            </a:r>
            <a:r>
              <a:rPr b="1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uma situação de vida real envolvendo papeis </a:t>
            </a: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como um/a desenvolvedor/a Java, colega ou supervisor/a na qual um problema é apresentado. </a:t>
            </a:r>
            <a:b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A meta da atividade de representação é </a:t>
            </a:r>
            <a:r>
              <a:rPr b="1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praticar a resolução de um problema de vida real com uma solução realista.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mulher, interior, vestuário&#10;&#10;Descrição gerada automaticamente"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575" y="-58271"/>
            <a:ext cx="13877364" cy="69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 flipH="1">
            <a:off x="-2034073" y="-9907"/>
            <a:ext cx="8948108" cy="6867907"/>
          </a:xfrm>
          <a:prstGeom prst="parallelogram">
            <a:avLst>
              <a:gd fmla="val 25351" name="adj"/>
            </a:avLst>
          </a:prstGeom>
          <a:solidFill>
            <a:srgbClr val="EBBE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457825" y="3352026"/>
            <a:ext cx="181331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0"/>
              <a:buFont typeface="Arial"/>
              <a:buNone/>
            </a:pPr>
            <a:r>
              <a:rPr b="1" i="0" lang="pt-BR" sz="20800" u="none" cap="none" strike="noStrike">
                <a:solidFill>
                  <a:srgbClr val="FEEFC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 flipH="1">
            <a:off x="796975" y="1312150"/>
            <a:ext cx="437958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Na sua opinião, </a:t>
            </a:r>
            <a:r>
              <a:rPr b="1" i="0" lang="pt-BR" sz="36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quais seriam algumas diretrizes </a:t>
            </a: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úteis </a:t>
            </a:r>
            <a:b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pt-BR" sz="24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para uma atividade de representação para que ela nos ajude a </a:t>
            </a:r>
            <a:r>
              <a:rPr b="1" i="0" lang="pt-BR" sz="3600" u="none" cap="none" strike="noStrike">
                <a:solidFill>
                  <a:srgbClr val="88361C"/>
                </a:solidFill>
                <a:latin typeface="Verdana"/>
                <a:ea typeface="Verdana"/>
                <a:cs typeface="Verdana"/>
                <a:sym typeface="Verdana"/>
              </a:rPr>
              <a:t>praticar algo de forma eficaz</a:t>
            </a:r>
            <a:endParaRPr b="1" i="0" sz="2400" u="none" cap="none" strike="noStrike">
              <a:solidFill>
                <a:srgbClr val="88361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7084647" y="5084878"/>
            <a:ext cx="4707635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ATIVIDADE DE REPRESENTAÇÃO</a:t>
            </a:r>
            <a:endParaRPr b="1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2599766" y="2662625"/>
            <a:ext cx="8361944" cy="306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Divertir-se, mas manter a atividade realista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Ofereça soluções que poderiam ocorrer na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Mantenha-se no personagem </a:t>
            </a:r>
            <a:r>
              <a:rPr b="1" i="0" lang="pt-BR" sz="20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usando habilidades técnicas, habilidades comportamentais e mentalidades </a:t>
            </a:r>
            <a:r>
              <a:rPr b="0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que aprendemos se você estiver representando o papel de um/a desenvolvedor/a. </a:t>
            </a:r>
            <a:endParaRPr b="1" i="0" sz="20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Seguir o que foi alinhado para padronizar o material.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6"/>
          <p:cNvGrpSpPr/>
          <p:nvPr/>
        </p:nvGrpSpPr>
        <p:grpSpPr>
          <a:xfrm>
            <a:off x="55" y="0"/>
            <a:ext cx="3382062" cy="4546500"/>
            <a:chOff x="55" y="0"/>
            <a:chExt cx="3382062" cy="4546500"/>
          </a:xfrm>
        </p:grpSpPr>
        <p:sp>
          <p:nvSpPr>
            <p:cNvPr id="171" name="Google Shape;171;p26"/>
            <p:cNvSpPr/>
            <p:nvPr/>
          </p:nvSpPr>
          <p:spPr>
            <a:xfrm rot="5400000">
              <a:off x="-582083" y="582300"/>
              <a:ext cx="4546500" cy="3381900"/>
            </a:xfrm>
            <a:prstGeom prst="rtTriangle">
              <a:avLst/>
            </a:prstGeom>
            <a:solidFill>
              <a:srgbClr val="FBED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 rot="5400000">
              <a:off x="-519845" y="3182525"/>
              <a:ext cx="1784100" cy="744300"/>
            </a:xfrm>
            <a:prstGeom prst="triangle">
              <a:avLst>
                <a:gd fmla="val 50000" name="adj"/>
              </a:avLst>
            </a:prstGeom>
            <a:solidFill>
              <a:srgbClr val="FAE6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173;p26"/>
            <p:cNvPicPr preferRelativeResize="0"/>
            <p:nvPr/>
          </p:nvPicPr>
          <p:blipFill rotWithShape="1">
            <a:blip r:embed="rId4">
              <a:alphaModFix/>
            </a:blip>
            <a:srcRect b="81599" l="2600" r="79791" t="6415"/>
            <a:stretch/>
          </p:blipFill>
          <p:spPr>
            <a:xfrm>
              <a:off x="372222" y="491185"/>
              <a:ext cx="1692012" cy="720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6"/>
          <p:cNvSpPr/>
          <p:nvPr/>
        </p:nvSpPr>
        <p:spPr>
          <a:xfrm>
            <a:off x="8139772" y="836073"/>
            <a:ext cx="3381900" cy="45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D87B72"/>
                </a:solidFill>
                <a:latin typeface="Verdana"/>
                <a:ea typeface="Verdana"/>
                <a:cs typeface="Verdana"/>
                <a:sym typeface="Verdana"/>
              </a:rPr>
              <a:t>DIRETRIZ #1</a:t>
            </a:r>
            <a:endParaRPr b="0" i="0" sz="2800" u="none" cap="none" strike="noStrike">
              <a:solidFill>
                <a:srgbClr val="D87B7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267199" y="1369960"/>
            <a:ext cx="7254473" cy="45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Divertir-se, mas manter </a:t>
            </a:r>
            <a:b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 atividade realista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2599765" y="2427104"/>
            <a:ext cx="7955800" cy="306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Na sua opinião, por que é importante que uma atividade de representação </a:t>
            </a:r>
            <a:r>
              <a:rPr b="1" i="0" lang="pt-BR" sz="24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seja divertida, </a:t>
            </a:r>
            <a:br>
              <a:rPr b="1" i="0" lang="pt-BR" sz="24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24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mas também realista</a:t>
            </a: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1" i="0" sz="20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que eu quero dizer quando digo </a:t>
            </a:r>
            <a:br>
              <a:rPr b="1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24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"manter-se no personagem"?</a:t>
            </a:r>
            <a:r>
              <a:rPr b="1" i="0" lang="pt-BR" sz="2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 Porque é importante?</a:t>
            </a:r>
            <a:endParaRPr b="1" i="0" sz="20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7"/>
          <p:cNvGrpSpPr/>
          <p:nvPr/>
        </p:nvGrpSpPr>
        <p:grpSpPr>
          <a:xfrm>
            <a:off x="55" y="0"/>
            <a:ext cx="3382062" cy="4546500"/>
            <a:chOff x="55" y="0"/>
            <a:chExt cx="3382062" cy="4546500"/>
          </a:xfrm>
        </p:grpSpPr>
        <p:sp>
          <p:nvSpPr>
            <p:cNvPr id="184" name="Google Shape;184;p27"/>
            <p:cNvSpPr/>
            <p:nvPr/>
          </p:nvSpPr>
          <p:spPr>
            <a:xfrm rot="5400000">
              <a:off x="-582083" y="582300"/>
              <a:ext cx="4546500" cy="3381900"/>
            </a:xfrm>
            <a:prstGeom prst="rtTriangle">
              <a:avLst/>
            </a:prstGeom>
            <a:solidFill>
              <a:srgbClr val="FBED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 rot="5400000">
              <a:off x="-519845" y="3182525"/>
              <a:ext cx="1784100" cy="744300"/>
            </a:xfrm>
            <a:prstGeom prst="triangle">
              <a:avLst>
                <a:gd fmla="val 50000" name="adj"/>
              </a:avLst>
            </a:prstGeom>
            <a:solidFill>
              <a:srgbClr val="FAE6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" name="Google Shape;186;p27"/>
            <p:cNvPicPr preferRelativeResize="0"/>
            <p:nvPr/>
          </p:nvPicPr>
          <p:blipFill rotWithShape="1">
            <a:blip r:embed="rId4">
              <a:alphaModFix/>
            </a:blip>
            <a:srcRect b="81599" l="2600" r="79791" t="6415"/>
            <a:stretch/>
          </p:blipFill>
          <p:spPr>
            <a:xfrm>
              <a:off x="372222" y="491185"/>
              <a:ext cx="1692012" cy="720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7"/>
          <p:cNvSpPr/>
          <p:nvPr/>
        </p:nvSpPr>
        <p:spPr>
          <a:xfrm>
            <a:off x="8139772" y="836073"/>
            <a:ext cx="3381900" cy="45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D87B72"/>
                </a:solidFill>
                <a:latin typeface="Verdana"/>
                <a:ea typeface="Verdana"/>
                <a:cs typeface="Verdana"/>
                <a:sym typeface="Verdana"/>
              </a:rPr>
              <a:t>DIRETRIZ #1</a:t>
            </a:r>
            <a:endParaRPr b="0" i="0" sz="2800" u="none" cap="none" strike="noStrike">
              <a:solidFill>
                <a:srgbClr val="D87B7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4267199" y="1369960"/>
            <a:ext cx="7254473" cy="45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Divertir-se, mas manter </a:t>
            </a:r>
            <a:b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 atividade realista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954" y="1163"/>
            <a:ext cx="10286039" cy="6855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/>
          <p:nvPr/>
        </p:nvSpPr>
        <p:spPr>
          <a:xfrm>
            <a:off x="701782" y="4809024"/>
            <a:ext cx="3242100" cy="2049000"/>
          </a:xfrm>
          <a:prstGeom prst="triangle">
            <a:avLst>
              <a:gd fmla="val 50000" name="adj"/>
            </a:avLst>
          </a:prstGeom>
          <a:solidFill>
            <a:srgbClr val="F6AB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"/>
          <p:cNvSpPr/>
          <p:nvPr/>
        </p:nvSpPr>
        <p:spPr>
          <a:xfrm flipH="1" rot="10800000">
            <a:off x="90" y="1474"/>
            <a:ext cx="5868162" cy="4820507"/>
          </a:xfrm>
          <a:custGeom>
            <a:rect b="b" l="l" r="r" t="t"/>
            <a:pathLst>
              <a:path extrusionOk="0" h="4725987" w="5753100">
                <a:moveTo>
                  <a:pt x="0" y="4725987"/>
                </a:moveTo>
                <a:lnTo>
                  <a:pt x="5753100" y="4725987"/>
                </a:lnTo>
                <a:lnTo>
                  <a:pt x="2276475" y="0"/>
                </a:lnTo>
                <a:lnTo>
                  <a:pt x="0" y="3094550"/>
                </a:lnTo>
                <a:close/>
              </a:path>
            </a:pathLst>
          </a:custGeom>
          <a:solidFill>
            <a:srgbClr val="ED77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"/>
          <p:cNvSpPr/>
          <p:nvPr/>
        </p:nvSpPr>
        <p:spPr>
          <a:xfrm rot="5400000">
            <a:off x="-2091357" y="3642704"/>
            <a:ext cx="6529556" cy="2345226"/>
          </a:xfrm>
          <a:custGeom>
            <a:rect b="b" l="l" r="r" t="t"/>
            <a:pathLst>
              <a:path extrusionOk="0" h="2299241" w="6401525">
                <a:moveTo>
                  <a:pt x="6401524" y="2299241"/>
                </a:moveTo>
                <a:lnTo>
                  <a:pt x="6401524" y="2299240"/>
                </a:lnTo>
                <a:lnTo>
                  <a:pt x="6401525" y="2299241"/>
                </a:lnTo>
                <a:close/>
                <a:moveTo>
                  <a:pt x="0" y="2299241"/>
                </a:moveTo>
                <a:lnTo>
                  <a:pt x="3200763" y="0"/>
                </a:lnTo>
                <a:lnTo>
                  <a:pt x="5201803" y="1437431"/>
                </a:lnTo>
                <a:lnTo>
                  <a:pt x="5201803" y="2299241"/>
                </a:lnTo>
                <a:close/>
              </a:path>
            </a:pathLst>
          </a:custGeom>
          <a:solidFill>
            <a:srgbClr val="F7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t/>
            </a:r>
            <a:endParaRPr b="0" i="0" sz="1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6895318" y="5371859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